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A4D85F6-4144-4649-B7C4-FABF95DA762A}">
  <a:tblStyle styleId="{5A4D85F6-4144-4649-B7C4-FABF95DA76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bef34b2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bef34b2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ff9bbdfc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ff9bbdfc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ff9bbdfc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ff9bbdfc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565aa07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565aa07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d23d0a28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d23d0a28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d23d0a28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d23d0a28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bef34b28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bef34b28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bef34b28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bef34b28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d23d0a28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d23d0a28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bef34b28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bef34b28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31e36602fd62b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31e36602fd62b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bef34b28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bef34b28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d4a9d55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d4a9d55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d41a4ce9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d41a4ce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bef34b28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bef34b28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4a9d55c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4a9d55c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23d0a28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23d0a28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d3cdee94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d3cdee94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aa26b4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aa26b4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bef34b28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bef34b28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bef34b28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bef34b28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ff9bbdfc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ff9bbdfc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bef34b28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bef34b28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daa26b49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daa26b49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f1498e5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f1498e5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daa26b49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daa26b49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bef34b28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bef34b28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daa26b49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daa26b49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f1498e56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f1498e56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daa26b49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daa26b49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daa26b49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daa26b49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f1498e56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f1498e56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ff9bbdfc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ff9bbdfc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f1498e56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f1498e56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daa26b49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daa26b49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daa26b49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daa26b49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f1498e56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f1498e56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f1498e56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f1498e56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f1498e56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f1498e56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f1498e56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f1498e56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f1498e56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f1498e56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bef34b28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bef34b28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ff9bbdfc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ff9bbdfc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ff9bbdfc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ff9bbdfc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bef34b2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bef34b2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bef34b28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bef34b28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d23d0a28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d23d0a28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d2955bd6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d2955bd6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71250" y="421350"/>
            <a:ext cx="7801500" cy="23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</a:rPr>
              <a:t>An Efficient and Usable Client-Side Cross Platform Compatible Phishing Prevention Application</a:t>
            </a:r>
            <a:endParaRPr b="1" sz="2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SECOND REVIEW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376675" y="2729450"/>
            <a:ext cx="3618000" cy="20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Submitted by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N. Dhanush		2016103021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G. Santhosh		2016103057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S. Ben Stewart	2016103513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748250" y="2729450"/>
            <a:ext cx="3618000" cy="20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Guide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Dr. Angelin Gladston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Associate Professor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Department of CSE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2"/>
          <p:cNvGraphicFramePr/>
          <p:nvPr/>
        </p:nvGraphicFramePr>
        <p:xfrm>
          <a:off x="478438" y="91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{5A4D85F6-4144-4649-B7C4-FABF95DA762A}</a:tableStyleId>
              </a:tblPr>
              <a:tblGrid>
                <a:gridCol w="2572325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Journal/Conf. , Year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Contributions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Limitations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Large-Scale Automatic Classification of Phishing Pages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Proc. Netw. Distrib. Syst. Security Symp., 2010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Machine learning model can be used with reliable accuracy.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Needs blacklist for updating.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CANTINA: A feature-rich machine learning framework for detecting phishing Web sites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ACM Trans. Inf. Syst. Secur., 2011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SHA1 based similarity check for similar looking sites.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SHA1 could be manipulated.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novel approach to protect against phishing attacks at client side using auto-updated white-list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EURASIP J. Inf. Secur., vol. 2016, no. 1, Dec. 2016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Auto-updated whitelist for faster detection of sites on average.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temporally resilient.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Fuzzy Rough Set Feature Selection to Enhance Phishing Attack Detection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IEEE International Conference on Fuzzy Systems, June 2019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selection.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a user oriented application.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PROPOSED SYSTEM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15" name="Google Shape;115;p23"/>
          <p:cNvSpPr txBox="1"/>
          <p:nvPr>
            <p:ph idx="1" type="subTitle"/>
          </p:nvPr>
        </p:nvSpPr>
        <p:spPr>
          <a:xfrm>
            <a:off x="2695825" y="1749050"/>
            <a:ext cx="40551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Platform independent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Browser add-on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Reduce false warnings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Context independent detection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Static observations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SYSTEM ARCHITECTURE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50" y="1546488"/>
            <a:ext cx="705802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ctrTitle"/>
          </p:nvPr>
        </p:nvSpPr>
        <p:spPr>
          <a:xfrm>
            <a:off x="634650" y="290675"/>
            <a:ext cx="7874700" cy="8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HIGH LEVEL BLOCK DIAGRAM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b="16830" l="0" r="0" t="21744"/>
          <a:stretch/>
        </p:blipFill>
        <p:spPr>
          <a:xfrm>
            <a:off x="326825" y="1118375"/>
            <a:ext cx="8490351" cy="358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MODULE 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1627050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on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Background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Content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Background process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Dispatcher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Phish Detector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Target Identifier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34" name="Google Shape;134;p26"/>
          <p:cNvSpPr txBox="1"/>
          <p:nvPr>
            <p:ph idx="1" type="subTitle"/>
          </p:nvPr>
        </p:nvSpPr>
        <p:spPr>
          <a:xfrm>
            <a:off x="4847825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HTML content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Output UI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ADD-ON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2" y="1377502"/>
            <a:ext cx="8235950" cy="31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46" name="Google Shape;146;p28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page load redirect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Add listener to that event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Get the list of redirects from listener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page is fully loaded 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		Send the list of redirects to content script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52" name="Google Shape;152;p29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page load redirect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page is fully loaded 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URL from the tab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HTML content from innerHTML tag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redirection list from background script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Send them to the background process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 PROCESS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 rotWithShape="1">
          <a:blip r:embed="rId3">
            <a:alphaModFix/>
          </a:blip>
          <a:srcRect b="22417" l="0" r="0" t="22379"/>
          <a:stretch/>
        </p:blipFill>
        <p:spPr>
          <a:xfrm>
            <a:off x="2013975" y="1111275"/>
            <a:ext cx="4951001" cy="38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DISPATCHER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64" name="Google Shape;164;p31"/>
          <p:cNvSpPr txBox="1"/>
          <p:nvPr>
            <p:ph idx="1" type="subTitle"/>
          </p:nvPr>
        </p:nvSpPr>
        <p:spPr>
          <a:xfrm>
            <a:off x="506150" y="1375300"/>
            <a:ext cx="45441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page address is in whitelist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Send the GREEN signal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Else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Send content to phish detector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results from phish detector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If phish is FALSE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Send the GREEN signal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165" name="Google Shape;165;p31"/>
          <p:cNvSpPr txBox="1"/>
          <p:nvPr>
            <p:ph idx="1" type="subTitle"/>
          </p:nvPr>
        </p:nvSpPr>
        <p:spPr>
          <a:xfrm>
            <a:off x="4525900" y="1449875"/>
            <a:ext cx="45441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Else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Send the RED signal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Send  content to target identifier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target is found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Publish target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Else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No target matched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611400" y="317600"/>
            <a:ext cx="19212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OUTLINE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910850" y="1571775"/>
            <a:ext cx="53223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INTRODUCTION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OVERALL OBJECTIVE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LITERATURE SURVEY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PROPOSED SYSTEM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HIGH LEVEL BLOCK DIAGRAM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MODULE LIST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IMPLEMENTATION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EVALUATION METRICS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REFERENCES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 DETECTOR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71" name="Google Shape;171;p32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page URL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fuzzy set feature values for the URL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Load the saved random forest model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Publish the result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FUZZY ROUGH SET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77" name="Google Shape;177;p3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Compute indiscernibility matrix M(A)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Reduce M using absorption laws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 - number of non-empty fields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Initialise all fields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all fields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Compute fields using formulas R=SUT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ctrTitle"/>
          </p:nvPr>
        </p:nvSpPr>
        <p:spPr>
          <a:xfrm>
            <a:off x="1956150" y="369700"/>
            <a:ext cx="5231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83" name="Google Shape;183;p34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record in dataset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fuzzy set feature values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Create an arff file to save results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Train the dataset with at least 7 splits as random forest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Save the model as pkl file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TARGET IDENTIFIER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89" name="Google Shape;189;p35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Remove all href tags in page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hash value for page content 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Compare with values in hash 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If match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	Display target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Else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	No target found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ctrTitle"/>
          </p:nvPr>
        </p:nvSpPr>
        <p:spPr>
          <a:xfrm>
            <a:off x="2060275" y="665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SHA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95" name="Google Shape;195;p36"/>
          <p:cNvSpPr txBox="1"/>
          <p:nvPr>
            <p:ph idx="1" type="subTitle"/>
          </p:nvPr>
        </p:nvSpPr>
        <p:spPr>
          <a:xfrm>
            <a:off x="1027500" y="826100"/>
            <a:ext cx="7089000" cy="4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Input is an array 8 items long where each item is 32 bits.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Calculate all the function boxes and store those values.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input, right shifted by 32 bits, into output.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the function boxes.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(Input H + Ch + ( (Wt+Kt) AND 2^31 ) ) AND 2^31 As mod1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(sum1 + mod1) AND 2^31 as mod2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(d + mod2) AND 2^31 into output E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(MA + mod2) AND 2^31 as mod3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(sum0 + mod3) AND 2^31 into output A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Output is an array 8 items long where each item is 32 bits.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WEB BROWSER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175" y="1431363"/>
            <a:ext cx="63246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ctrTitle"/>
          </p:nvPr>
        </p:nvSpPr>
        <p:spPr>
          <a:xfrm>
            <a:off x="2060275" y="25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OUTPUT UI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07" name="Google Shape;207;p38"/>
          <p:cNvSpPr txBox="1"/>
          <p:nvPr>
            <p:ph idx="1" type="subTitle"/>
          </p:nvPr>
        </p:nvSpPr>
        <p:spPr>
          <a:xfrm>
            <a:off x="1027500" y="1001900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Begin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If site is phish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Change icon to red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Display warning message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If site has target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Display target link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Else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Display no target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Else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Change icon to green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Display safe to proceed message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End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idx="1" type="subTitle"/>
          </p:nvPr>
        </p:nvSpPr>
        <p:spPr>
          <a:xfrm>
            <a:off x="1627050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on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Background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Content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Background process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Dispatcher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Phish Detector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Target Identifier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3" name="Google Shape;213;p39"/>
          <p:cNvSpPr txBox="1"/>
          <p:nvPr>
            <p:ph idx="1" type="subTitle"/>
          </p:nvPr>
        </p:nvSpPr>
        <p:spPr>
          <a:xfrm>
            <a:off x="4847825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HTML content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Output UI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IMPLEMENTATION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875" y="1069100"/>
            <a:ext cx="6155851" cy="38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26" name="Google Shape;226;p41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//Retrieve URL JS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tablink = tab.url;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//Retrieve Page content PHP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$site=$_POST['url'];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$html = file_get_contents($site);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INTRODUCTION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031525" y="1717325"/>
            <a:ext cx="33492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Phishing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Lists of such sites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Time constraints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Computational resources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Vulnerabilities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</a:t>
            </a:r>
            <a:r>
              <a:rPr b="1" lang="en" sz="3000">
                <a:solidFill>
                  <a:srgbClr val="000000"/>
                </a:solidFill>
              </a:rPr>
              <a:t> SCRIPT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875" y="1069100"/>
            <a:ext cx="6155851" cy="38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38" name="Google Shape;238;p4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//URL path item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url: pathItem.url,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status: pathItem.status_line,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redirect_type: pathItem.redirect_type,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redirect_url: pathItem.redirect_url,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meta_timer: pathItem.meta_timer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DATASET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44" name="Google Shape;244;p44"/>
          <p:cNvSpPr txBox="1"/>
          <p:nvPr>
            <p:ph idx="1" type="subTitle"/>
          </p:nvPr>
        </p:nvSpPr>
        <p:spPr>
          <a:xfrm>
            <a:off x="2824200" y="1367525"/>
            <a:ext cx="3495600" cy="16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30 features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23827 records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Scraped from PhishTank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Up-to-date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FEATURE SELECTION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50" name="Google Shape;2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688" y="1069100"/>
            <a:ext cx="6810236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FEATURE SELECTION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56" name="Google Shape;256;p46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selector = RoughSetsSelector()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X_selected = selector.fit(X, y).transform(X)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>
            <p:ph type="ctrTitle"/>
          </p:nvPr>
        </p:nvSpPr>
        <p:spPr>
          <a:xfrm>
            <a:off x="1453200" y="474900"/>
            <a:ext cx="6237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WITHOUT FEATURE SELECTION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62" name="Google Shape;262;p47"/>
          <p:cNvPicPr preferRelativeResize="0"/>
          <p:nvPr/>
        </p:nvPicPr>
        <p:blipFill rotWithShape="1">
          <a:blip r:embed="rId3">
            <a:alphaModFix/>
          </a:blip>
          <a:srcRect b="0" l="199" r="189" t="0"/>
          <a:stretch/>
        </p:blipFill>
        <p:spPr>
          <a:xfrm>
            <a:off x="862838" y="1335600"/>
            <a:ext cx="7418330" cy="3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/>
          <p:nvPr>
            <p:ph type="ctrTitle"/>
          </p:nvPr>
        </p:nvSpPr>
        <p:spPr>
          <a:xfrm>
            <a:off x="1453200" y="474900"/>
            <a:ext cx="6237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WITH FEATURE SELECTION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68" name="Google Shape;26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838" y="1335600"/>
            <a:ext cx="7418330" cy="3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74" name="Google Shape;274;p49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//create model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clf4=RandomForestClassifier(min_samples_split=7)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clf4.fit(features_train, labels_train)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//save the model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joblib.dump(clf4, 'classifier/random_forest.pkl', compress=9)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//feature weightage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importances = clf4.feature_importances_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//confusion matrix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print metrics.confusion_matrix(labels_test, pred4)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TARGET IDENTIFIER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280" name="Google Shape;280;p50"/>
          <p:cNvSpPr txBox="1"/>
          <p:nvPr>
            <p:ph idx="1" type="subTitle"/>
          </p:nvPr>
        </p:nvSpPr>
        <p:spPr>
          <a:xfrm>
            <a:off x="1027500" y="2055575"/>
            <a:ext cx="7089000" cy="27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tags1 = get_tags(lxml.html.parse(path1))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tags2 = get_tags(lxml.html.parse(path2))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diff = difflib.SequenceMatcher()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diff.set_seq1(tags1)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diff.set_seq2(tags2)</a:t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params['url'] = url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</a:t>
            </a:r>
            <a:r>
              <a:rPr i="1" lang="en" sz="1800">
                <a:solidFill>
                  <a:srgbClr val="000000"/>
                </a:solidFill>
              </a:rPr>
              <a:t>esponse=requests.get(url, headers=headers, params=params)</a:t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  <p:pic>
        <p:nvPicPr>
          <p:cNvPr id="281" name="Google Shape;2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88" y="1221500"/>
            <a:ext cx="7681018" cy="6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 UPDATED </a:t>
            </a:r>
            <a:r>
              <a:rPr b="1" lang="en" sz="3000">
                <a:solidFill>
                  <a:srgbClr val="000000"/>
                </a:solidFill>
              </a:rPr>
              <a:t>WHITELIST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87" name="Google Shape;28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551" y="1484375"/>
            <a:ext cx="4153675" cy="26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952" y="1483747"/>
            <a:ext cx="4153675" cy="26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OVERALL OBJECTIVE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478775" y="1853875"/>
            <a:ext cx="40320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Create a phishing list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 application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 add-on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Provide temporal resilience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Remove false positives from list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94" name="Google Shape;294;p52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//insert into whitelist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white_list_file=open('whitelist.txt', "a+")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white_list_file.write(url)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//search whitelist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white_list_file = open('whitelist.txt').read()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 = white_list_file.split('\n')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url in white_list: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#url is safe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DISPATCHER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300" name="Google Shape;300;p5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$decision=exec("python test.py $site 2&gt;&amp;1 ");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echo $decision;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OUTPUT UI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06" name="Google Shape;3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925" y="1069100"/>
            <a:ext cx="6307305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SAFE </a:t>
            </a:r>
            <a:r>
              <a:rPr b="1" lang="en" sz="3000">
                <a:solidFill>
                  <a:srgbClr val="000000"/>
                </a:solidFill>
              </a:rPr>
              <a:t>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12" name="Google Shape;3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6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SAFE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18" name="Google Shape;31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PHISHING</a:t>
            </a:r>
            <a:r>
              <a:rPr b="1" lang="en" sz="3000">
                <a:solidFill>
                  <a:srgbClr val="000000"/>
                </a:solidFill>
              </a:rPr>
              <a:t>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24" name="Google Shape;32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8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PHISHING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30" name="Google Shape;33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9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WRONG</a:t>
            </a:r>
            <a:r>
              <a:rPr b="1" lang="en" sz="3000">
                <a:solidFill>
                  <a:srgbClr val="000000"/>
                </a:solidFill>
              </a:rPr>
              <a:t>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36" name="Google Shape;33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0"/>
          <p:cNvSpPr txBox="1"/>
          <p:nvPr>
            <p:ph type="ctrTitle"/>
          </p:nvPr>
        </p:nvSpPr>
        <p:spPr>
          <a:xfrm>
            <a:off x="2314950" y="618800"/>
            <a:ext cx="45141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EVALUATION METRICS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342" name="Google Shape;342;p60"/>
          <p:cNvSpPr txBox="1"/>
          <p:nvPr>
            <p:ph idx="1" type="subTitle"/>
          </p:nvPr>
        </p:nvSpPr>
        <p:spPr>
          <a:xfrm>
            <a:off x="721900" y="1462800"/>
            <a:ext cx="7952100" cy="31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Phish detection accuracy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Accuracy = (TP+TN)/(TP+TN+FP+FN)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Target detection ratio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Detection Ratio = (TP)/(TP+TN+FP+FN)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Memory usage profiling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Current total memory usage = Total Memory - (Free + Buffers + Cached)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Addon rendering time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Rendering Time = End time - Start time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Temporal resilience accuracy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Accuracy = (TP+TN)/(TP+TN+FP+FN)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1"/>
          <p:cNvSpPr txBox="1"/>
          <p:nvPr>
            <p:ph type="ctrTitle"/>
          </p:nvPr>
        </p:nvSpPr>
        <p:spPr>
          <a:xfrm>
            <a:off x="2052475" y="3810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REFERENCES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48" name="Google Shape;348;p61"/>
          <p:cNvSpPr txBox="1"/>
          <p:nvPr>
            <p:ph idx="1" type="subTitle"/>
          </p:nvPr>
        </p:nvSpPr>
        <p:spPr>
          <a:xfrm>
            <a:off x="406650" y="1196700"/>
            <a:ext cx="8330700" cy="31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Mahdieh Zabihimayvan and Derek Doran, "Fuzzy Rough Set Feature Selection to Enhance Phishing Attack Detection", IEEE International Conference on Fuzzy Systems, June 2019.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S. Marchal, G. Armano, T. Gröndahl, K. Saari, N. Singh, N. Asokan, "Off-the-hook: An efficient and usable client-side phishing prevention application", IEEE Trans. Comput., vol. 66, no. 10, pp. 1717-1733, Oct. 2017.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A. K. Jain, B. B. Gupta, "A novel approach to protect against phishing attacks at client side using auto-updated white-list", EURASIP J. Inf. Secur., vol. 2016, no. 1, Dec. 2016.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G. Xiang, J. Hong, C. P. Rosé, L. Cranor, "CANTINA: A feature-rich machine learning framework for detecting phishing Web sites", ACM Trans. Inf. Syst. Secur., vol. 14, no. 2, 2011.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Implementation for the Usage of Google Safe Browsing APIs (v4), 2019, [online] Available: https://github.com/google/safebrowsing.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C. Whittaker, B. Ryner, and M. Nazif, “Large-scale automatic classification of phishing pages,” in Proc. Netw. Distrib. Syst. Security Symp., 2010, pp. 1–14.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LITERATURE SURVEY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Previous work by Samuel Marchal, Giovanni Armano, Tommi Grondahl, Kalle Saari, Nidhi Singh, and N. Asokan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IEEE Trans. Comput., vol. 66, no. 10, pp. 1717-1733, Oct. 2017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Implemented a client-side phishing prevention application.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Had background tasks communicate with a browser add-on.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Not platform independent.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AUTOMATIC PHISHING CLASSIFICATION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Colin Whittaker, Brian Ryner and Marria Nazif for Google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Proc. Netw. Distrib. Syst. Security Symp., 2010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Features used</a:t>
            </a:r>
            <a:endParaRPr sz="1800">
              <a:solidFill>
                <a:srgbClr val="000000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URL of the page</a:t>
            </a:r>
            <a:endParaRPr sz="1800">
              <a:solidFill>
                <a:srgbClr val="000000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HTML page contents</a:t>
            </a:r>
            <a:endParaRPr sz="1800">
              <a:solidFill>
                <a:srgbClr val="000000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host server details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Needs blacklist updating.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CANTINA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92" name="Google Shape;92;p19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Guang Xiang, Jason Hong, Carolyn P. Rose and  Lorrie Cranor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ACM Trans. Inf. Syst. Secur., 2011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Page similarity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SHA 1 algorithm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Easy to break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Performance gains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Ankit Kumar Jain and B. B. Gupta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EURASIP J. Inf. Secur., vol. 2016, no. 1, Dec. 2016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Whitelist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the domain name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the IP address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Reverts to old system if not in whitelist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FUZZY ROUGH SET FEATURE SELECTION TO ENHANCE PHISHING ATTACK DETECTION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104" name="Google Shape;104;p21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Mahdieh Zabihimayvan and Derek Doran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IEEE International Conference on Fuzzy Systems, June 2019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Fuzzy Rough Set (FRS) theory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 selection algorithm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Random Forest classification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 third party features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